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6" r:id="rId6"/>
    <p:sldId id="262" r:id="rId7"/>
    <p:sldId id="263" r:id="rId8"/>
    <p:sldId id="267" r:id="rId9"/>
    <p:sldId id="268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2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samba\accsrf\ERL_Cavity_Tests\ERL7-7\20140307\ERL7-7_vt_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3776545696694109E-2"/>
          <c:y val="2.608712383733559E-2"/>
          <c:w val="0.88385328810512354"/>
          <c:h val="0.88734373420616508"/>
        </c:manualLayout>
      </c:layout>
      <c:scatterChart>
        <c:scatterStyle val="lineMarker"/>
        <c:varyColors val="0"/>
        <c:ser>
          <c:idx val="3"/>
          <c:order val="0"/>
          <c:tx>
            <c:v>ERL7-1</c:v>
          </c:tx>
          <c:spPr>
            <a:ln w="28575">
              <a:noFill/>
            </a:ln>
          </c:spPr>
          <c:marker>
            <c:symbol val="diamond"/>
            <c:size val="8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percentage"/>
            <c:noEndCap val="0"/>
            <c:val val="10"/>
          </c:errBars>
          <c:errBars>
            <c:errDir val="x"/>
            <c:errBarType val="both"/>
            <c:errValType val="fixedVal"/>
            <c:noEndCap val="0"/>
            <c:val val="0.5"/>
          </c:errBars>
          <c:xVal>
            <c:numRef>
              <c:f>'ERL 7-1~5, 7 comparison '!$D$6:$D$27</c:f>
              <c:numCache>
                <c:formatCode>General</c:formatCode>
                <c:ptCount val="22"/>
                <c:pt idx="0">
                  <c:v>11.42</c:v>
                </c:pt>
                <c:pt idx="1">
                  <c:v>4.8099999999999996</c:v>
                </c:pt>
                <c:pt idx="2">
                  <c:v>5.56</c:v>
                </c:pt>
                <c:pt idx="3">
                  <c:v>6.36</c:v>
                </c:pt>
                <c:pt idx="4">
                  <c:v>7.2</c:v>
                </c:pt>
                <c:pt idx="5">
                  <c:v>8.1999999999999993</c:v>
                </c:pt>
                <c:pt idx="6">
                  <c:v>9.26</c:v>
                </c:pt>
                <c:pt idx="7">
                  <c:v>10.25</c:v>
                </c:pt>
                <c:pt idx="8">
                  <c:v>11.58</c:v>
                </c:pt>
                <c:pt idx="9">
                  <c:v>12.96</c:v>
                </c:pt>
                <c:pt idx="10">
                  <c:v>13.61</c:v>
                </c:pt>
                <c:pt idx="11">
                  <c:v>14.33</c:v>
                </c:pt>
                <c:pt idx="12">
                  <c:v>14.84</c:v>
                </c:pt>
                <c:pt idx="13">
                  <c:v>15.64</c:v>
                </c:pt>
                <c:pt idx="14">
                  <c:v>16.690000000000001</c:v>
                </c:pt>
                <c:pt idx="15">
                  <c:v>17.63</c:v>
                </c:pt>
                <c:pt idx="16">
                  <c:v>19.48</c:v>
                </c:pt>
                <c:pt idx="17">
                  <c:v>20.52</c:v>
                </c:pt>
                <c:pt idx="18">
                  <c:v>21.47</c:v>
                </c:pt>
                <c:pt idx="19">
                  <c:v>23.7</c:v>
                </c:pt>
                <c:pt idx="20">
                  <c:v>25.36</c:v>
                </c:pt>
                <c:pt idx="21">
                  <c:v>24.97</c:v>
                </c:pt>
              </c:numCache>
            </c:numRef>
          </c:xVal>
          <c:yVal>
            <c:numRef>
              <c:f>'ERL 7-1~5, 7 comparison '!$E$6:$E$27</c:f>
              <c:numCache>
                <c:formatCode>0.00E+00</c:formatCode>
                <c:ptCount val="22"/>
                <c:pt idx="0">
                  <c:v>16715000000</c:v>
                </c:pt>
                <c:pt idx="1">
                  <c:v>15613000000</c:v>
                </c:pt>
                <c:pt idx="2">
                  <c:v>16064000000</c:v>
                </c:pt>
                <c:pt idx="3">
                  <c:v>16587000000</c:v>
                </c:pt>
                <c:pt idx="4">
                  <c:v>16965000000</c:v>
                </c:pt>
                <c:pt idx="5">
                  <c:v>17039000000</c:v>
                </c:pt>
                <c:pt idx="6">
                  <c:v>17432000000</c:v>
                </c:pt>
                <c:pt idx="7">
                  <c:v>17374000000</c:v>
                </c:pt>
                <c:pt idx="8">
                  <c:v>17092000000</c:v>
                </c:pt>
                <c:pt idx="9">
                  <c:v>16841000000</c:v>
                </c:pt>
                <c:pt idx="10">
                  <c:v>16654000000</c:v>
                </c:pt>
                <c:pt idx="11">
                  <c:v>16506000000</c:v>
                </c:pt>
                <c:pt idx="12">
                  <c:v>16321000000</c:v>
                </c:pt>
                <c:pt idx="13">
                  <c:v>16161000000</c:v>
                </c:pt>
                <c:pt idx="14">
                  <c:v>15900000000</c:v>
                </c:pt>
                <c:pt idx="15">
                  <c:v>15827000000</c:v>
                </c:pt>
                <c:pt idx="16">
                  <c:v>15431000000</c:v>
                </c:pt>
                <c:pt idx="17">
                  <c:v>15294000000</c:v>
                </c:pt>
                <c:pt idx="18">
                  <c:v>14950000000</c:v>
                </c:pt>
                <c:pt idx="19">
                  <c:v>14153000000</c:v>
                </c:pt>
                <c:pt idx="20">
                  <c:v>13339000000</c:v>
                </c:pt>
                <c:pt idx="21">
                  <c:v>13512000000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'ERL 7-1~5, 7 comparison '!$J$3</c:f>
              <c:strCache>
                <c:ptCount val="1"/>
                <c:pt idx="0">
                  <c:v>ERL7-2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rgbClr val="00FFFF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percentage"/>
            <c:noEndCap val="0"/>
            <c:val val="10"/>
          </c:errBars>
          <c:errBars>
            <c:errDir val="x"/>
            <c:errBarType val="both"/>
            <c:errValType val="fixedVal"/>
            <c:noEndCap val="0"/>
            <c:val val="0.5"/>
          </c:errBars>
          <c:xVal>
            <c:numRef>
              <c:f>'ERL 7-1~5, 7 comparison '!$L$6:$L$29</c:f>
              <c:numCache>
                <c:formatCode>General</c:formatCode>
                <c:ptCount val="24"/>
                <c:pt idx="0">
                  <c:v>1.52</c:v>
                </c:pt>
                <c:pt idx="1">
                  <c:v>2.12</c:v>
                </c:pt>
                <c:pt idx="2">
                  <c:v>2.91</c:v>
                </c:pt>
                <c:pt idx="3">
                  <c:v>4.2</c:v>
                </c:pt>
                <c:pt idx="4">
                  <c:v>4.0199999999999996</c:v>
                </c:pt>
                <c:pt idx="5">
                  <c:v>5.35</c:v>
                </c:pt>
                <c:pt idx="6">
                  <c:v>6.63</c:v>
                </c:pt>
                <c:pt idx="7">
                  <c:v>8.18</c:v>
                </c:pt>
                <c:pt idx="8">
                  <c:v>9.14</c:v>
                </c:pt>
                <c:pt idx="9">
                  <c:v>9.7899999999999991</c:v>
                </c:pt>
                <c:pt idx="10">
                  <c:v>12.09</c:v>
                </c:pt>
                <c:pt idx="11">
                  <c:v>11.72</c:v>
                </c:pt>
                <c:pt idx="12">
                  <c:v>11.24</c:v>
                </c:pt>
                <c:pt idx="13">
                  <c:v>10.68</c:v>
                </c:pt>
                <c:pt idx="14">
                  <c:v>12.44</c:v>
                </c:pt>
                <c:pt idx="15">
                  <c:v>13.5</c:v>
                </c:pt>
                <c:pt idx="16">
                  <c:v>13.82</c:v>
                </c:pt>
                <c:pt idx="17">
                  <c:v>14.5</c:v>
                </c:pt>
                <c:pt idx="18">
                  <c:v>15.81</c:v>
                </c:pt>
                <c:pt idx="19">
                  <c:v>16.420000000000002</c:v>
                </c:pt>
                <c:pt idx="20">
                  <c:v>17.13</c:v>
                </c:pt>
                <c:pt idx="21">
                  <c:v>17.95</c:v>
                </c:pt>
                <c:pt idx="22">
                  <c:v>19.29</c:v>
                </c:pt>
                <c:pt idx="23">
                  <c:v>20.69</c:v>
                </c:pt>
              </c:numCache>
            </c:numRef>
          </c:xVal>
          <c:yVal>
            <c:numRef>
              <c:f>'ERL 7-1~5, 7 comparison '!$M$6:$M$29</c:f>
              <c:numCache>
                <c:formatCode>0.00E+00</c:formatCode>
                <c:ptCount val="24"/>
                <c:pt idx="0">
                  <c:v>18106000000</c:v>
                </c:pt>
                <c:pt idx="1">
                  <c:v>18483000000</c:v>
                </c:pt>
                <c:pt idx="2">
                  <c:v>18263000000</c:v>
                </c:pt>
                <c:pt idx="3">
                  <c:v>20068000000</c:v>
                </c:pt>
                <c:pt idx="4">
                  <c:v>17860000000</c:v>
                </c:pt>
                <c:pt idx="5">
                  <c:v>19885000000</c:v>
                </c:pt>
                <c:pt idx="6">
                  <c:v>19314000000</c:v>
                </c:pt>
                <c:pt idx="7">
                  <c:v>19427000000</c:v>
                </c:pt>
                <c:pt idx="8">
                  <c:v>19412000000</c:v>
                </c:pt>
                <c:pt idx="9">
                  <c:v>17668000000</c:v>
                </c:pt>
                <c:pt idx="10">
                  <c:v>18228000000</c:v>
                </c:pt>
                <c:pt idx="11">
                  <c:v>18452000000</c:v>
                </c:pt>
                <c:pt idx="12">
                  <c:v>18553000000</c:v>
                </c:pt>
                <c:pt idx="13">
                  <c:v>17597000000</c:v>
                </c:pt>
                <c:pt idx="14">
                  <c:v>17757000000</c:v>
                </c:pt>
                <c:pt idx="15">
                  <c:v>16745000000</c:v>
                </c:pt>
                <c:pt idx="16">
                  <c:v>16875000000</c:v>
                </c:pt>
                <c:pt idx="17">
                  <c:v>16799000000</c:v>
                </c:pt>
                <c:pt idx="18">
                  <c:v>16009000000</c:v>
                </c:pt>
                <c:pt idx="19">
                  <c:v>15637000000</c:v>
                </c:pt>
                <c:pt idx="20">
                  <c:v>15297000000</c:v>
                </c:pt>
                <c:pt idx="21">
                  <c:v>15091000000</c:v>
                </c:pt>
                <c:pt idx="22">
                  <c:v>14972000000</c:v>
                </c:pt>
                <c:pt idx="23">
                  <c:v>14688000000</c:v>
                </c:pt>
              </c:numCache>
            </c:numRef>
          </c:yVal>
          <c:smooth val="0"/>
        </c:ser>
        <c:ser>
          <c:idx val="0"/>
          <c:order val="2"/>
          <c:tx>
            <c:strRef>
              <c:f>'ERL 7-1~5, 7 comparison '!$R$3</c:f>
              <c:strCache>
                <c:ptCount val="1"/>
                <c:pt idx="0">
                  <c:v>ERL7-3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7"/>
            <c:spPr>
              <a:solidFill>
                <a:srgbClr val="0000FF"/>
              </a:solidFill>
              <a:ln>
                <a:solidFill>
                  <a:srgbClr val="0000FF"/>
                </a:solidFill>
              </a:ln>
            </c:spPr>
          </c:marker>
          <c:errBars>
            <c:errDir val="x"/>
            <c:errBarType val="both"/>
            <c:errValType val="fixedVal"/>
            <c:noEndCap val="0"/>
            <c:val val="0.5"/>
          </c:errBars>
          <c:errBars>
            <c:errDir val="y"/>
            <c:errBarType val="both"/>
            <c:errValType val="percentage"/>
            <c:noEndCap val="0"/>
            <c:val val="10"/>
          </c:errBars>
          <c:xVal>
            <c:numRef>
              <c:f>'ERL 7-1~5, 7 comparison '!$T$6:$T$24</c:f>
              <c:numCache>
                <c:formatCode>General</c:formatCode>
                <c:ptCount val="19"/>
                <c:pt idx="0">
                  <c:v>1.19</c:v>
                </c:pt>
                <c:pt idx="1">
                  <c:v>2.0099999999999998</c:v>
                </c:pt>
                <c:pt idx="2">
                  <c:v>2.95</c:v>
                </c:pt>
                <c:pt idx="3">
                  <c:v>4.16</c:v>
                </c:pt>
                <c:pt idx="4">
                  <c:v>5.27</c:v>
                </c:pt>
                <c:pt idx="5">
                  <c:v>6.2</c:v>
                </c:pt>
                <c:pt idx="6">
                  <c:v>6.9</c:v>
                </c:pt>
                <c:pt idx="7">
                  <c:v>8.8800000000000008</c:v>
                </c:pt>
                <c:pt idx="8">
                  <c:v>8.1</c:v>
                </c:pt>
                <c:pt idx="9">
                  <c:v>10.08</c:v>
                </c:pt>
                <c:pt idx="10">
                  <c:v>11.52</c:v>
                </c:pt>
                <c:pt idx="11">
                  <c:v>12.7</c:v>
                </c:pt>
                <c:pt idx="12">
                  <c:v>14.06</c:v>
                </c:pt>
                <c:pt idx="13">
                  <c:v>15.85</c:v>
                </c:pt>
                <c:pt idx="14">
                  <c:v>14.77</c:v>
                </c:pt>
                <c:pt idx="15">
                  <c:v>16.55</c:v>
                </c:pt>
                <c:pt idx="16">
                  <c:v>16.84</c:v>
                </c:pt>
                <c:pt idx="17">
                  <c:v>18.25</c:v>
                </c:pt>
                <c:pt idx="18">
                  <c:v>19.22</c:v>
                </c:pt>
              </c:numCache>
            </c:numRef>
          </c:xVal>
          <c:yVal>
            <c:numRef>
              <c:f>'ERL 7-1~5, 7 comparison '!$U$6:$U$24</c:f>
              <c:numCache>
                <c:formatCode>0.00E+00</c:formatCode>
                <c:ptCount val="19"/>
                <c:pt idx="0">
                  <c:v>26269000000</c:v>
                </c:pt>
                <c:pt idx="1">
                  <c:v>26220000000</c:v>
                </c:pt>
                <c:pt idx="2">
                  <c:v>27620000000</c:v>
                </c:pt>
                <c:pt idx="3">
                  <c:v>27877000000</c:v>
                </c:pt>
                <c:pt idx="4">
                  <c:v>29502000000</c:v>
                </c:pt>
                <c:pt idx="5">
                  <c:v>28730000000</c:v>
                </c:pt>
                <c:pt idx="6">
                  <c:v>28800000000</c:v>
                </c:pt>
                <c:pt idx="7">
                  <c:v>28938000000</c:v>
                </c:pt>
                <c:pt idx="8">
                  <c:v>28352000000</c:v>
                </c:pt>
                <c:pt idx="9">
                  <c:v>28223000000</c:v>
                </c:pt>
                <c:pt idx="10">
                  <c:v>28116000000</c:v>
                </c:pt>
                <c:pt idx="11">
                  <c:v>27968000000</c:v>
                </c:pt>
                <c:pt idx="12">
                  <c:v>28408000000</c:v>
                </c:pt>
                <c:pt idx="13">
                  <c:v>28882000000</c:v>
                </c:pt>
                <c:pt idx="14">
                  <c:v>27743000000</c:v>
                </c:pt>
                <c:pt idx="15">
                  <c:v>28816000000</c:v>
                </c:pt>
                <c:pt idx="16">
                  <c:v>28321000000</c:v>
                </c:pt>
                <c:pt idx="17">
                  <c:v>27594000000</c:v>
                </c:pt>
                <c:pt idx="18">
                  <c:v>25949000000</c:v>
                </c:pt>
              </c:numCache>
            </c:numRef>
          </c:yVal>
          <c:smooth val="0"/>
        </c:ser>
        <c:ser>
          <c:idx val="2"/>
          <c:order val="3"/>
          <c:tx>
            <c:v>ERL7-4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FFFF00"/>
              </a:solidFill>
              <a:ln>
                <a:solidFill>
                  <a:srgbClr val="FF0000"/>
                </a:solidFill>
              </a:ln>
            </c:spPr>
          </c:marker>
          <c:errBars>
            <c:errDir val="x"/>
            <c:errBarType val="both"/>
            <c:errValType val="fixedVal"/>
            <c:noEndCap val="0"/>
            <c:val val="0.5"/>
          </c:errBars>
          <c:errBars>
            <c:errDir val="y"/>
            <c:errBarType val="both"/>
            <c:errValType val="percentage"/>
            <c:noEndCap val="0"/>
            <c:val val="10"/>
          </c:errBars>
          <c:xVal>
            <c:numRef>
              <c:f>'ERL 7-1~5, 7 comparison '!$AF$6:$AF$26</c:f>
              <c:numCache>
                <c:formatCode>General</c:formatCode>
                <c:ptCount val="21"/>
                <c:pt idx="0">
                  <c:v>1.97</c:v>
                </c:pt>
                <c:pt idx="1">
                  <c:v>3.24</c:v>
                </c:pt>
                <c:pt idx="2">
                  <c:v>3.99</c:v>
                </c:pt>
                <c:pt idx="3">
                  <c:v>5.05</c:v>
                </c:pt>
                <c:pt idx="4">
                  <c:v>5.83</c:v>
                </c:pt>
                <c:pt idx="5">
                  <c:v>7.24</c:v>
                </c:pt>
                <c:pt idx="6">
                  <c:v>8.18</c:v>
                </c:pt>
                <c:pt idx="7">
                  <c:v>9.01</c:v>
                </c:pt>
                <c:pt idx="8">
                  <c:v>10.32</c:v>
                </c:pt>
                <c:pt idx="9">
                  <c:v>11.32</c:v>
                </c:pt>
                <c:pt idx="10">
                  <c:v>12.36</c:v>
                </c:pt>
                <c:pt idx="11">
                  <c:v>13.58</c:v>
                </c:pt>
                <c:pt idx="12">
                  <c:v>14.55</c:v>
                </c:pt>
                <c:pt idx="13">
                  <c:v>15.69</c:v>
                </c:pt>
                <c:pt idx="14">
                  <c:v>16.8</c:v>
                </c:pt>
                <c:pt idx="15">
                  <c:v>17.41</c:v>
                </c:pt>
              </c:numCache>
            </c:numRef>
          </c:xVal>
          <c:yVal>
            <c:numRef>
              <c:f>'ERL 7-1~5, 7 comparison '!$AG$6:$AG$26</c:f>
              <c:numCache>
                <c:formatCode>0.00E+00</c:formatCode>
                <c:ptCount val="21"/>
                <c:pt idx="0">
                  <c:v>25773000000</c:v>
                </c:pt>
                <c:pt idx="1">
                  <c:v>26469000000</c:v>
                </c:pt>
                <c:pt idx="2">
                  <c:v>26421000000</c:v>
                </c:pt>
                <c:pt idx="3">
                  <c:v>26795000000</c:v>
                </c:pt>
                <c:pt idx="4">
                  <c:v>27344000000</c:v>
                </c:pt>
                <c:pt idx="5">
                  <c:v>28209000000</c:v>
                </c:pt>
                <c:pt idx="6">
                  <c:v>27615000000</c:v>
                </c:pt>
                <c:pt idx="7">
                  <c:v>27487000000</c:v>
                </c:pt>
                <c:pt idx="8">
                  <c:v>27505000000</c:v>
                </c:pt>
                <c:pt idx="9">
                  <c:v>27262000000</c:v>
                </c:pt>
                <c:pt idx="10">
                  <c:v>27142000000</c:v>
                </c:pt>
                <c:pt idx="11">
                  <c:v>26281000000</c:v>
                </c:pt>
                <c:pt idx="12">
                  <c:v>25349000000</c:v>
                </c:pt>
                <c:pt idx="13">
                  <c:v>25068000000</c:v>
                </c:pt>
                <c:pt idx="14">
                  <c:v>24451000000</c:v>
                </c:pt>
                <c:pt idx="15">
                  <c:v>24256000000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'ERL 7-1~5, 7 comparison '!$AL$3</c:f>
              <c:strCache>
                <c:ptCount val="1"/>
                <c:pt idx="0">
                  <c:v>ERL7-5</c:v>
                </c:pt>
              </c:strCache>
            </c:strRef>
          </c:tx>
          <c:spPr>
            <a:ln w="28575">
              <a:noFill/>
            </a:ln>
          </c:spPr>
          <c:marker>
            <c:symbol val="x"/>
            <c:size val="7"/>
            <c:spPr>
              <a:solidFill>
                <a:srgbClr val="00B050"/>
              </a:solidFill>
              <a:ln w="12700">
                <a:solidFill>
                  <a:schemeClr val="tx1"/>
                </a:solidFill>
              </a:ln>
            </c:spPr>
          </c:marker>
          <c:errBars>
            <c:errDir val="x"/>
            <c:errBarType val="both"/>
            <c:errValType val="fixedVal"/>
            <c:noEndCap val="0"/>
            <c:val val="0.5"/>
          </c:errBars>
          <c:errBars>
            <c:errDir val="y"/>
            <c:errBarType val="both"/>
            <c:errValType val="percentage"/>
            <c:noEndCap val="0"/>
            <c:val val="10"/>
          </c:errBars>
          <c:xVal>
            <c:numRef>
              <c:f>'ERL 7-1~5, 7 comparison '!$AN$6:$AN$23</c:f>
              <c:numCache>
                <c:formatCode>General</c:formatCode>
                <c:ptCount val="18"/>
                <c:pt idx="0">
                  <c:v>4.93</c:v>
                </c:pt>
                <c:pt idx="1">
                  <c:v>5.45</c:v>
                </c:pt>
                <c:pt idx="2">
                  <c:v>5.99</c:v>
                </c:pt>
                <c:pt idx="3">
                  <c:v>6.99</c:v>
                </c:pt>
                <c:pt idx="4">
                  <c:v>7.62</c:v>
                </c:pt>
                <c:pt idx="5">
                  <c:v>8.76</c:v>
                </c:pt>
                <c:pt idx="6">
                  <c:v>9.99</c:v>
                </c:pt>
                <c:pt idx="7">
                  <c:v>11.15</c:v>
                </c:pt>
                <c:pt idx="8">
                  <c:v>12.18</c:v>
                </c:pt>
                <c:pt idx="9">
                  <c:v>12.74</c:v>
                </c:pt>
                <c:pt idx="10">
                  <c:v>13.3</c:v>
                </c:pt>
                <c:pt idx="11">
                  <c:v>14.86</c:v>
                </c:pt>
                <c:pt idx="12">
                  <c:v>14.18</c:v>
                </c:pt>
                <c:pt idx="13">
                  <c:v>15.41</c:v>
                </c:pt>
                <c:pt idx="14">
                  <c:v>16.05</c:v>
                </c:pt>
                <c:pt idx="15">
                  <c:v>17.34</c:v>
                </c:pt>
                <c:pt idx="16">
                  <c:v>16.86</c:v>
                </c:pt>
                <c:pt idx="17">
                  <c:v>18.309999999999999</c:v>
                </c:pt>
              </c:numCache>
            </c:numRef>
          </c:xVal>
          <c:yVal>
            <c:numRef>
              <c:f>'ERL 7-1~5, 7 comparison '!$AO$6:$AO$23</c:f>
              <c:numCache>
                <c:formatCode>0.00E+00</c:formatCode>
                <c:ptCount val="18"/>
                <c:pt idx="0">
                  <c:v>30423000000</c:v>
                </c:pt>
                <c:pt idx="1">
                  <c:v>29350000000</c:v>
                </c:pt>
                <c:pt idx="2">
                  <c:v>30045000000</c:v>
                </c:pt>
                <c:pt idx="3">
                  <c:v>31300000000</c:v>
                </c:pt>
                <c:pt idx="4">
                  <c:v>30737000000</c:v>
                </c:pt>
                <c:pt idx="5">
                  <c:v>31500000000</c:v>
                </c:pt>
                <c:pt idx="6">
                  <c:v>32000000000</c:v>
                </c:pt>
                <c:pt idx="7">
                  <c:v>31000000000</c:v>
                </c:pt>
                <c:pt idx="8">
                  <c:v>30800000000</c:v>
                </c:pt>
                <c:pt idx="9">
                  <c:v>30000000000</c:v>
                </c:pt>
                <c:pt idx="10">
                  <c:v>27800000000</c:v>
                </c:pt>
                <c:pt idx="11">
                  <c:v>27700000000</c:v>
                </c:pt>
                <c:pt idx="12">
                  <c:v>27100000000</c:v>
                </c:pt>
                <c:pt idx="13">
                  <c:v>27000000000</c:v>
                </c:pt>
                <c:pt idx="14">
                  <c:v>27000000000</c:v>
                </c:pt>
                <c:pt idx="15">
                  <c:v>26000000000</c:v>
                </c:pt>
                <c:pt idx="16">
                  <c:v>26500000000</c:v>
                </c:pt>
                <c:pt idx="17">
                  <c:v>25800000000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'ERL 7-1~5, 7 comparison '!$AS$3</c:f>
              <c:strCache>
                <c:ptCount val="1"/>
                <c:pt idx="0">
                  <c:v>ERL7-7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FF0000"/>
              </a:solidFill>
            </c:spPr>
          </c:marker>
          <c:errBars>
            <c:errDir val="x"/>
            <c:errBarType val="both"/>
            <c:errValType val="fixedVal"/>
            <c:noEndCap val="0"/>
            <c:val val="0.5"/>
          </c:errBars>
          <c:errBars>
            <c:errDir val="y"/>
            <c:errBarType val="both"/>
            <c:errValType val="percentage"/>
            <c:noEndCap val="0"/>
            <c:val val="10"/>
          </c:errBars>
          <c:xVal>
            <c:numRef>
              <c:f>'ERL 7-1~5, 7 comparison '!$AU$6:$AU$24</c:f>
              <c:numCache>
                <c:formatCode>General</c:formatCode>
                <c:ptCount val="19"/>
                <c:pt idx="0">
                  <c:v>0.59</c:v>
                </c:pt>
                <c:pt idx="1">
                  <c:v>1.1100000000000001</c:v>
                </c:pt>
                <c:pt idx="2">
                  <c:v>1.92</c:v>
                </c:pt>
                <c:pt idx="3">
                  <c:v>3.14</c:v>
                </c:pt>
                <c:pt idx="4">
                  <c:v>4.04</c:v>
                </c:pt>
                <c:pt idx="5">
                  <c:v>5.0599999999999996</c:v>
                </c:pt>
                <c:pt idx="6">
                  <c:v>6.08</c:v>
                </c:pt>
                <c:pt idx="7">
                  <c:v>7</c:v>
                </c:pt>
                <c:pt idx="8">
                  <c:v>8.09</c:v>
                </c:pt>
                <c:pt idx="9">
                  <c:v>9.01</c:v>
                </c:pt>
                <c:pt idx="10">
                  <c:v>9.9600000000000009</c:v>
                </c:pt>
                <c:pt idx="11">
                  <c:v>10.96</c:v>
                </c:pt>
                <c:pt idx="12">
                  <c:v>12.17</c:v>
                </c:pt>
                <c:pt idx="13">
                  <c:v>13.06</c:v>
                </c:pt>
                <c:pt idx="14">
                  <c:v>14.03</c:v>
                </c:pt>
                <c:pt idx="15">
                  <c:v>15</c:v>
                </c:pt>
                <c:pt idx="16">
                  <c:v>16.39</c:v>
                </c:pt>
                <c:pt idx="17">
                  <c:v>17.760000000000002</c:v>
                </c:pt>
                <c:pt idx="18">
                  <c:v>17.38</c:v>
                </c:pt>
              </c:numCache>
            </c:numRef>
          </c:xVal>
          <c:yVal>
            <c:numRef>
              <c:f>'ERL 7-1~5, 7 comparison '!$AV$6:$AV$24</c:f>
              <c:numCache>
                <c:formatCode>0.00E+00</c:formatCode>
                <c:ptCount val="19"/>
                <c:pt idx="0">
                  <c:v>28800000000</c:v>
                </c:pt>
                <c:pt idx="1">
                  <c:v>29904000000</c:v>
                </c:pt>
                <c:pt idx="2">
                  <c:v>27682000000</c:v>
                </c:pt>
                <c:pt idx="3">
                  <c:v>29200000000</c:v>
                </c:pt>
                <c:pt idx="4">
                  <c:v>29184000000</c:v>
                </c:pt>
                <c:pt idx="5">
                  <c:v>30200000000</c:v>
                </c:pt>
                <c:pt idx="6">
                  <c:v>31038000000</c:v>
                </c:pt>
                <c:pt idx="7">
                  <c:v>31683000000</c:v>
                </c:pt>
                <c:pt idx="8">
                  <c:v>32090000000</c:v>
                </c:pt>
                <c:pt idx="9">
                  <c:v>31448000000</c:v>
                </c:pt>
                <c:pt idx="10">
                  <c:v>30572000000</c:v>
                </c:pt>
                <c:pt idx="11">
                  <c:v>30490000000</c:v>
                </c:pt>
                <c:pt idx="12">
                  <c:v>29959000000</c:v>
                </c:pt>
                <c:pt idx="13">
                  <c:v>29551000000</c:v>
                </c:pt>
                <c:pt idx="14">
                  <c:v>29283000000</c:v>
                </c:pt>
                <c:pt idx="15">
                  <c:v>30000000000</c:v>
                </c:pt>
                <c:pt idx="16">
                  <c:v>30421000000</c:v>
                </c:pt>
                <c:pt idx="17">
                  <c:v>29549000000</c:v>
                </c:pt>
                <c:pt idx="18">
                  <c:v>29853000000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23680"/>
        <c:axId val="39225216"/>
      </c:scatterChart>
      <c:valAx>
        <c:axId val="39223680"/>
        <c:scaling>
          <c:orientation val="minMax"/>
          <c:max val="30"/>
          <c:min val="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39225216"/>
        <c:crosses val="autoZero"/>
        <c:crossBetween val="midCat"/>
      </c:valAx>
      <c:valAx>
        <c:axId val="39225216"/>
        <c:scaling>
          <c:logBase val="10"/>
          <c:orientation val="minMax"/>
          <c:max val="100000000000"/>
          <c:min val="1000000000"/>
        </c:scaling>
        <c:delete val="0"/>
        <c:axPos val="l"/>
        <c:majorGridlines/>
        <c:minorGridlines/>
        <c:numFmt formatCode="0.00E+00" sourceLinked="1"/>
        <c:majorTickMark val="out"/>
        <c:minorTickMark val="none"/>
        <c:tickLblPos val="nextTo"/>
        <c:txPr>
          <a:bodyPr/>
          <a:lstStyle/>
          <a:p>
            <a:pPr>
              <a:defRPr sz="2000" baseline="0"/>
            </a:pPr>
            <a:endParaRPr lang="en-US"/>
          </a:p>
        </c:txPr>
        <c:crossAx val="39223680"/>
        <c:crosses val="autoZero"/>
        <c:crossBetween val="midCat"/>
      </c:valAx>
      <c:spPr>
        <a:solidFill>
          <a:srgbClr val="FFFFCC"/>
        </a:solidFill>
      </c:spPr>
    </c:plotArea>
    <c:legend>
      <c:legendPos val="r"/>
      <c:layout>
        <c:manualLayout>
          <c:xMode val="edge"/>
          <c:yMode val="edge"/>
          <c:x val="0.80644588416937302"/>
          <c:y val="2.7343559678607503E-2"/>
          <c:w val="0.14089363027459195"/>
          <c:h val="0.249334977285965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D73282-71FD-4A21-981C-A08D12C9509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E014F-10D8-4C2F-8F05-79BE88B341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55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92F50A-476F-448F-BED8-974E448DF246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BB630-3C80-4EA7-A153-4B729F38DE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4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2EF4B-8E07-4DD8-A783-BCCBFF83AE3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C2498-1FB1-4C51-96B7-943E602037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15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9DA034-7E39-47C3-9116-9B1DD035686B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C9B0F-4966-4862-A437-46A4193D6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1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A202DE-C2CC-4476-93B0-E511D21A2B6B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D270D-778B-4FEC-9D78-47033F56A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3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47E56B-2DBC-4CD2-8B2F-16AE65C909F6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899E2-124C-406F-AEED-A8F9A6D028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7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ABD5-C464-4EE9-804B-ECBE6BDC684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8305A-EF0C-4B60-90F4-E8964A015C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43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F081E8-E93D-48DC-8CCB-93275130C06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47FA1-91AA-4BA8-93DE-633DCBF5CD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76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29F642-8E5A-49AE-8A96-60425323DF2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2AC1A-DE3E-4449-9C79-7B5565929E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0A621-EFFF-4FF7-AB1A-442575230AC2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900F-9D6F-4D76-954A-F5E76C7D42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69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36FE19-5C44-44C8-9F0B-A4426DE97165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24478-FB36-4699-A26F-6EC985F9B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8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E4635C2-0D19-472E-BCDD-E2BC661AAED4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E216561-8114-4E5F-9481-0867796FFE3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Picture 7" descr="New 42in Head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nsf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3" y="6356350"/>
            <a:ext cx="3635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CU SEAL SIMPLE BLAC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364288"/>
            <a:ext cx="3571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314325" y="1558925"/>
            <a:ext cx="8610599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 smtClean="0"/>
              <a:t>Experience with Cavity Performance:</a:t>
            </a:r>
            <a:br>
              <a:rPr lang="en-US" altLang="en-US" sz="4000" dirty="0" smtClean="0"/>
            </a:br>
            <a:r>
              <a:rPr lang="en-US" altLang="en-US" sz="4000" dirty="0" smtClean="0"/>
              <a:t>Changes from Vertical </a:t>
            </a:r>
            <a:br>
              <a:rPr lang="en-US" altLang="en-US" sz="4000" dirty="0" smtClean="0"/>
            </a:br>
            <a:r>
              <a:rPr lang="en-US" altLang="en-US" sz="4000" dirty="0" smtClean="0"/>
              <a:t>to </a:t>
            </a:r>
            <a:r>
              <a:rPr lang="en-US" altLang="en-US" sz="4000" dirty="0" err="1" smtClean="0"/>
              <a:t>Cryomodule</a:t>
            </a:r>
            <a:r>
              <a:rPr lang="en-US" altLang="en-US" sz="4000" dirty="0" smtClean="0"/>
              <a:t> Test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Dan Gonnella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Nicholas Valles, Matthias </a:t>
            </a:r>
            <a:r>
              <a:rPr lang="en-US" dirty="0" err="1" smtClean="0">
                <a:ea typeface="+mn-ea"/>
                <a:cs typeface="+mn-cs"/>
              </a:rPr>
              <a:t>Liepe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Cornell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950" y="0"/>
            <a:ext cx="375285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HTC-3 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" y="1290321"/>
            <a:ext cx="4362704" cy="28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39" y="1254562"/>
            <a:ext cx="4453890" cy="296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4876800"/>
            <a:ext cx="4038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Initial </a:t>
            </a:r>
            <a:r>
              <a:rPr lang="en-US" sz="2200" b="1" dirty="0" err="1" smtClean="0"/>
              <a:t>Cooldown</a:t>
            </a:r>
            <a:r>
              <a:rPr lang="en-US" sz="2200" b="1" dirty="0" smtClean="0"/>
              <a:t> at 16.2 MV/m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(2.0 K) = </a:t>
            </a:r>
            <a:r>
              <a:rPr lang="en-US" sz="2400" dirty="0" smtClean="0">
                <a:solidFill>
                  <a:srgbClr val="0070C0"/>
                </a:solidFill>
              </a:rPr>
              <a:t>2.5 x 10</a:t>
            </a:r>
            <a:r>
              <a:rPr lang="en-US" sz="2400" baseline="30000" dirty="0" smtClean="0">
                <a:solidFill>
                  <a:srgbClr val="0070C0"/>
                </a:solidFill>
              </a:rPr>
              <a:t>10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(1.8 K) = </a:t>
            </a:r>
            <a:r>
              <a:rPr lang="en-US" sz="2400" dirty="0" smtClean="0">
                <a:solidFill>
                  <a:srgbClr val="0070C0"/>
                </a:solidFill>
              </a:rPr>
              <a:t>3.5 x 10</a:t>
            </a:r>
            <a:r>
              <a:rPr lang="en-US" sz="2400" baseline="30000" dirty="0" smtClean="0">
                <a:solidFill>
                  <a:srgbClr val="0070C0"/>
                </a:solidFill>
              </a:rPr>
              <a:t>10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(1.6 K) = </a:t>
            </a:r>
            <a:r>
              <a:rPr lang="en-US" sz="2400" dirty="0" smtClean="0">
                <a:solidFill>
                  <a:srgbClr val="0070C0"/>
                </a:solidFill>
              </a:rPr>
              <a:t>5.0 x 10</a:t>
            </a:r>
            <a:r>
              <a:rPr lang="en-US" sz="2400" baseline="30000" dirty="0" smtClean="0">
                <a:solidFill>
                  <a:srgbClr val="0070C0"/>
                </a:solidFill>
              </a:rPr>
              <a:t>10</a:t>
            </a:r>
            <a:endParaRPr lang="en-US" sz="2400" baseline="30000" dirty="0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883660" y="5379541"/>
            <a:ext cx="990600" cy="685800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0600" y="4876800"/>
            <a:ext cx="41948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10 K thermal cycle at 16.2 MV/m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(2.0 K) =   </a:t>
            </a:r>
            <a:r>
              <a:rPr lang="en-US" sz="2400" dirty="0" smtClean="0">
                <a:solidFill>
                  <a:srgbClr val="008000"/>
                </a:solidFill>
              </a:rPr>
              <a:t>3.5 x 10</a:t>
            </a:r>
            <a:r>
              <a:rPr lang="en-US" sz="2400" baseline="30000" dirty="0" smtClean="0">
                <a:solidFill>
                  <a:srgbClr val="008000"/>
                </a:solidFill>
              </a:rPr>
              <a:t>10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(1.8 K) =  </a:t>
            </a:r>
            <a:r>
              <a:rPr lang="en-US" sz="2400" dirty="0" smtClean="0">
                <a:solidFill>
                  <a:srgbClr val="008000"/>
                </a:solidFill>
              </a:rPr>
              <a:t> 6.0 x 10</a:t>
            </a:r>
            <a:r>
              <a:rPr lang="en-US" sz="2400" baseline="30000" dirty="0" smtClean="0">
                <a:solidFill>
                  <a:srgbClr val="008000"/>
                </a:solidFill>
              </a:rPr>
              <a:t>10</a:t>
            </a:r>
          </a:p>
          <a:p>
            <a:pPr lvl="1"/>
            <a:r>
              <a:rPr lang="en-US" sz="2400" dirty="0" smtClean="0"/>
              <a:t>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(1.6 K) = </a:t>
            </a:r>
            <a:r>
              <a:rPr lang="en-US" sz="2400" dirty="0" smtClean="0">
                <a:solidFill>
                  <a:srgbClr val="008000"/>
                </a:solidFill>
              </a:rPr>
              <a:t>10.0 x 10</a:t>
            </a:r>
            <a:r>
              <a:rPr lang="en-US" sz="2400" baseline="30000" dirty="0" smtClean="0">
                <a:solidFill>
                  <a:srgbClr val="008000"/>
                </a:solidFill>
              </a:rPr>
              <a:t>10</a:t>
            </a:r>
            <a:endParaRPr lang="en-US" sz="2400" baseline="30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0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349" y="0"/>
            <a:ext cx="311467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2476"/>
            <a:ext cx="8229600" cy="5278438"/>
          </a:xfrm>
        </p:spPr>
        <p:txBody>
          <a:bodyPr/>
          <a:lstStyle/>
          <a:p>
            <a:r>
              <a:rPr lang="en-US" sz="2800" dirty="0" smtClean="0"/>
              <a:t>Cavity performance in the </a:t>
            </a:r>
            <a:r>
              <a:rPr lang="en-US" sz="2800" dirty="0" err="1" smtClean="0"/>
              <a:t>cryomodule</a:t>
            </a:r>
            <a:r>
              <a:rPr lang="en-US" sz="2800" dirty="0" smtClean="0"/>
              <a:t> exceeded performance in vertical test.</a:t>
            </a:r>
          </a:p>
          <a:p>
            <a:r>
              <a:rPr lang="en-US" sz="2800" dirty="0" smtClean="0"/>
              <a:t>Measurements in horizontal test </a:t>
            </a:r>
            <a:r>
              <a:rPr lang="en-US" sz="2800" dirty="0" err="1" smtClean="0"/>
              <a:t>cryomodule</a:t>
            </a:r>
            <a:r>
              <a:rPr lang="en-US" sz="2800" dirty="0" smtClean="0"/>
              <a:t> demonstrated world record quality factors:</a:t>
            </a:r>
          </a:p>
          <a:p>
            <a:pPr lvl="1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(1.6 K, 16.2 MV/m) ≥ 10</a:t>
            </a:r>
            <a:r>
              <a:rPr lang="en-US" baseline="30000" dirty="0" smtClean="0"/>
              <a:t>11</a:t>
            </a:r>
          </a:p>
          <a:p>
            <a:pPr lvl="1"/>
            <a:r>
              <a:rPr lang="en-US" dirty="0" smtClean="0"/>
              <a:t>Exceeded 1.8 K spec by 3X – aimed for 2x10</a:t>
            </a:r>
            <a:r>
              <a:rPr lang="en-US" baseline="30000" dirty="0" smtClean="0"/>
              <a:t>10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got 6x10</a:t>
            </a:r>
            <a:r>
              <a:rPr lang="en-US" baseline="30000" dirty="0" smtClean="0"/>
              <a:t>10</a:t>
            </a:r>
            <a:r>
              <a:rPr lang="en-US" dirty="0" smtClean="0"/>
              <a:t>.</a:t>
            </a:r>
          </a:p>
          <a:p>
            <a:r>
              <a:rPr lang="en-US" sz="2800" dirty="0" smtClean="0"/>
              <a:t>10 K thermal cycling in </a:t>
            </a:r>
            <a:r>
              <a:rPr lang="en-US" sz="2800" dirty="0" err="1" smtClean="0"/>
              <a:t>cryomodule</a:t>
            </a:r>
            <a:r>
              <a:rPr lang="en-US" sz="2800" dirty="0" smtClean="0"/>
              <a:t> resulted in a 3X reduction in residual resistance </a:t>
            </a:r>
            <a:br>
              <a:rPr lang="en-US" sz="2800" dirty="0" smtClean="0"/>
            </a:br>
            <a:r>
              <a:rPr lang="en-US" sz="2800" dirty="0" smtClean="0"/>
              <a:t>(3.20-&gt;1.34 n</a:t>
            </a:r>
            <a:r>
              <a:rPr lang="el-GR" sz="2800" dirty="0" smtClean="0">
                <a:latin typeface="GreekC"/>
                <a:cs typeface="GreekC"/>
              </a:rPr>
              <a:t>Ω</a:t>
            </a:r>
            <a:r>
              <a:rPr lang="en-US" sz="2800" dirty="0" smtClean="0">
                <a:cs typeface="GreekC"/>
              </a:rPr>
              <a:t>).</a:t>
            </a:r>
          </a:p>
          <a:p>
            <a:r>
              <a:rPr lang="en-US" sz="2800" dirty="0" smtClean="0">
                <a:cs typeface="GreekC"/>
              </a:rPr>
              <a:t>We’ve demonstrated that the Cornell ERL Q</a:t>
            </a:r>
            <a:r>
              <a:rPr lang="en-US" sz="2800" baseline="-25000" dirty="0" smtClean="0">
                <a:cs typeface="GreekC"/>
              </a:rPr>
              <a:t>0</a:t>
            </a:r>
            <a:r>
              <a:rPr lang="en-US" sz="2800" dirty="0" smtClean="0">
                <a:cs typeface="GreekC"/>
              </a:rPr>
              <a:t> specification of 2x10</a:t>
            </a:r>
            <a:r>
              <a:rPr lang="en-US" sz="2800" baseline="30000" dirty="0" smtClean="0">
                <a:cs typeface="GreekC"/>
              </a:rPr>
              <a:t>10</a:t>
            </a:r>
            <a:r>
              <a:rPr lang="en-US" sz="2800" dirty="0" smtClean="0">
                <a:cs typeface="GreekC"/>
              </a:rPr>
              <a:t> at 1.8 K and 16 MV/m can be repeatedly met in a </a:t>
            </a:r>
            <a:r>
              <a:rPr lang="en-US" sz="2800" dirty="0" err="1" smtClean="0">
                <a:cs typeface="GreekC"/>
              </a:rPr>
              <a:t>cryomodule</a:t>
            </a:r>
            <a:r>
              <a:rPr lang="en-US" sz="2800" dirty="0" smtClean="0">
                <a:cs typeface="GreekC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53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-1587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Motivation: The Cornell ERL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1915" y="828675"/>
            <a:ext cx="8950834" cy="4876800"/>
            <a:chOff x="15240" y="609600"/>
            <a:chExt cx="8950834" cy="487680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0" t="32667" r="19000" b="13333"/>
            <a:stretch/>
          </p:blipFill>
          <p:spPr bwMode="auto">
            <a:xfrm>
              <a:off x="15240" y="609600"/>
              <a:ext cx="8950834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96595" y="1600200"/>
              <a:ext cx="1441805" cy="830997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tx1"/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CESR</a:t>
              </a:r>
              <a:endParaRPr lang="en-US" sz="48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1600" y="1295400"/>
              <a:ext cx="2267737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</a:rPr>
                <a:t>LINAC-A</a:t>
              </a:r>
              <a:endParaRPr lang="en-US" sz="48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00800" y="3200400"/>
              <a:ext cx="2238883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4800" b="1" dirty="0" smtClean="0">
                  <a:ln>
                    <a:solidFill>
                      <a:schemeClr val="tx1"/>
                    </a:solidFill>
                  </a:ln>
                  <a:solidFill>
                    <a:srgbClr val="FFFF00"/>
                  </a:solidFill>
                </a:rPr>
                <a:t>LINAC-B</a:t>
              </a:r>
              <a:endParaRPr lang="en-US" sz="48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81400" y="2209800"/>
              <a:ext cx="166936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ln>
                    <a:solidFill>
                      <a:schemeClr val="tx1"/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Injector</a:t>
              </a:r>
              <a:endParaRPr lang="en-US" sz="3600" b="1" dirty="0">
                <a:ln>
                  <a:solidFill>
                    <a:schemeClr val="tx1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3717298"/>
              <a:ext cx="225286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85000"/>
                    </a:schemeClr>
                  </a:solidFill>
                </a:rPr>
                <a:t>Beam Stop</a:t>
              </a:r>
              <a:endParaRPr lang="en-US" sz="36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970" y="2895796"/>
            <a:ext cx="8447065" cy="3598671"/>
            <a:chOff x="402295" y="2676721"/>
            <a:chExt cx="8447065" cy="3598671"/>
          </a:xfrm>
        </p:grpSpPr>
        <p:sp>
          <p:nvSpPr>
            <p:cNvPr id="19" name="Rectangle 18"/>
            <p:cNvSpPr/>
            <p:nvPr/>
          </p:nvSpPr>
          <p:spPr>
            <a:xfrm rot="20665608">
              <a:off x="5750559" y="2710481"/>
              <a:ext cx="264160" cy="92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2295" y="2756786"/>
              <a:ext cx="5340681" cy="12746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863340" y="2836852"/>
              <a:ext cx="1914525" cy="11945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86780" y="2676721"/>
              <a:ext cx="2862580" cy="1354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22302" y="2756786"/>
              <a:ext cx="1125258" cy="12746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295" y="4031397"/>
              <a:ext cx="8447065" cy="224399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</p:pic>
      </p:grpSp>
    </p:spTree>
    <p:extLst>
      <p:ext uri="{BB962C8B-B14F-4D97-AF65-F5344CB8AC3E}">
        <p14:creationId xmlns:p14="http://schemas.microsoft.com/office/powerpoint/2010/main" val="1249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-2063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Purpose of HTC Tests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" y="866149"/>
            <a:ext cx="6934200" cy="18420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pic>
        <p:nvPicPr>
          <p:cNvPr id="5" name="Content Placeholder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32576" r="23923" b="26911"/>
          <a:stretch/>
        </p:blipFill>
        <p:spPr>
          <a:xfrm>
            <a:off x="2319005" y="3330240"/>
            <a:ext cx="6264462" cy="2887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48200" y="2184603"/>
            <a:ext cx="24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 </a:t>
            </a:r>
            <a:r>
              <a:rPr lang="en-US" b="1" dirty="0" err="1"/>
              <a:t>L</a:t>
            </a:r>
            <a:r>
              <a:rPr lang="en-US" b="1" dirty="0" err="1" smtClean="0"/>
              <a:t>inac</a:t>
            </a:r>
            <a:r>
              <a:rPr lang="en-US" b="1" dirty="0" smtClean="0"/>
              <a:t> Cryomodule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72992" y="5848487"/>
            <a:ext cx="339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Horizontal Test Cryomodule (HTC)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74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425" y="74613"/>
            <a:ext cx="8229600" cy="1143000"/>
          </a:xfrm>
        </p:spPr>
        <p:txBody>
          <a:bodyPr/>
          <a:lstStyle/>
          <a:p>
            <a:r>
              <a:rPr lang="en-US" sz="3000" dirty="0" smtClean="0">
                <a:solidFill>
                  <a:schemeClr val="bg1"/>
                </a:solidFill>
              </a:rPr>
              <a:t>Cavity Fabrication and Vertical Test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4" name="Picture 3" descr="Photo0128.jpg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65" b="27962"/>
          <a:stretch/>
        </p:blipFill>
        <p:spPr>
          <a:xfrm>
            <a:off x="1412526" y="807711"/>
            <a:ext cx="6017260" cy="1849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62548" y="2785602"/>
            <a:ext cx="3242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Cavity preparation:</a:t>
            </a:r>
          </a:p>
          <a:p>
            <a:r>
              <a:rPr lang="en-US" sz="2400" dirty="0" smtClean="0"/>
              <a:t>Bulk BCP + 650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C Heat Treatment + Light BCP + 120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C Bake + HF Rinse</a:t>
            </a:r>
            <a:endParaRPr lang="en-US" sz="24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202563" y="2888701"/>
            <a:ext cx="4083687" cy="2933122"/>
          </a:xfrm>
        </p:spPr>
        <p:txBody>
          <a:bodyPr>
            <a:normAutofit fontScale="92500"/>
          </a:bodyPr>
          <a:lstStyle/>
          <a:p>
            <a:pPr marL="225425" indent="-225425"/>
            <a:r>
              <a:rPr lang="en-US" sz="2000" dirty="0"/>
              <a:t>Fabricated with 85% field flatness</a:t>
            </a:r>
          </a:p>
          <a:p>
            <a:pPr marL="225425" indent="-225425"/>
            <a:r>
              <a:rPr lang="en-US" sz="2000" dirty="0"/>
              <a:t>CMM results show that we achieved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¼ </a:t>
            </a:r>
            <a:r>
              <a:rPr lang="en-US" sz="2000" dirty="0"/>
              <a:t>mm shape precision after welding</a:t>
            </a:r>
          </a:p>
          <a:p>
            <a:pPr marL="225425" indent="-225425"/>
            <a:r>
              <a:rPr lang="en-US" sz="2000" dirty="0"/>
              <a:t>Tuned to 95% field </a:t>
            </a:r>
            <a:r>
              <a:rPr lang="en-US" sz="2000" dirty="0" smtClean="0"/>
              <a:t>flatness</a:t>
            </a:r>
          </a:p>
          <a:p>
            <a:pPr marL="225425" indent="-225425"/>
            <a:r>
              <a:rPr lang="en-US" sz="2000" dirty="0" smtClean="0"/>
              <a:t>6 additional cavities have been fabricated.</a:t>
            </a:r>
          </a:p>
          <a:p>
            <a:pPr marL="225425" indent="-225425"/>
            <a:r>
              <a:rPr lang="en-US" sz="2000" dirty="0"/>
              <a:t> </a:t>
            </a:r>
            <a:r>
              <a:rPr lang="en-US" sz="2000" dirty="0" smtClean="0"/>
              <a:t>String Assembly for the prototype main </a:t>
            </a:r>
            <a:r>
              <a:rPr lang="en-US" sz="2000" dirty="0" err="1" smtClean="0"/>
              <a:t>linac</a:t>
            </a:r>
            <a:r>
              <a:rPr lang="en-US" sz="2000" dirty="0" smtClean="0"/>
              <a:t> </a:t>
            </a:r>
            <a:r>
              <a:rPr lang="en-US" sz="2000" dirty="0" err="1" smtClean="0"/>
              <a:t>cryomodule</a:t>
            </a:r>
            <a:r>
              <a:rPr lang="en-US" sz="2000" dirty="0" smtClean="0"/>
              <a:t> has begun.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r="18747"/>
          <a:stretch/>
        </p:blipFill>
        <p:spPr>
          <a:xfrm>
            <a:off x="4162425" y="4355262"/>
            <a:ext cx="4523104" cy="220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75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Vertical Test Results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06833"/>
              </p:ext>
            </p:extLst>
          </p:nvPr>
        </p:nvGraphicFramePr>
        <p:xfrm>
          <a:off x="1066800" y="819150"/>
          <a:ext cx="7304475" cy="5500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5750" y="3144054"/>
            <a:ext cx="666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Q</a:t>
            </a:r>
            <a:r>
              <a:rPr lang="en-US" sz="2500" b="1" baseline="-25000" dirty="0" smtClean="0"/>
              <a:t>0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6750" y="6319714"/>
            <a:ext cx="216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</a:t>
            </a:r>
            <a:r>
              <a:rPr lang="en-US" sz="2400" b="1" baseline="-25000" dirty="0" err="1" smtClean="0"/>
              <a:t>acc</a:t>
            </a:r>
            <a:r>
              <a:rPr lang="en-US" sz="2400" b="1" dirty="0" smtClean="0"/>
              <a:t> [MV/m]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57451" y="1143000"/>
            <a:ext cx="685800" cy="381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1.8 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6477000"/>
            <a:ext cx="226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Plot courtesy of F. </a:t>
            </a:r>
            <a:r>
              <a:rPr lang="en-US" sz="1600" dirty="0" err="1" smtClean="0"/>
              <a:t>Furuta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143251" y="3848100"/>
            <a:ext cx="2033588" cy="12003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ERL7-1 achieved Q</a:t>
            </a:r>
            <a:r>
              <a:rPr lang="en-US" b="1" baseline="-25000" dirty="0" smtClean="0">
                <a:solidFill>
                  <a:schemeClr val="bg1"/>
                </a:solidFill>
              </a:rPr>
              <a:t>0</a:t>
            </a:r>
            <a:r>
              <a:rPr lang="en-US" b="1" dirty="0" smtClean="0">
                <a:solidFill>
                  <a:schemeClr val="bg1"/>
                </a:solidFill>
              </a:rPr>
              <a:t> of 1.7x10</a:t>
            </a:r>
            <a:r>
              <a:rPr lang="en-US" b="1" baseline="30000" dirty="0" smtClean="0">
                <a:solidFill>
                  <a:schemeClr val="bg1"/>
                </a:solidFill>
              </a:rPr>
              <a:t>10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at 1.8 K and 16 MV/m in vertical test.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48200" y="3076575"/>
            <a:ext cx="990601" cy="695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94875" y="4863762"/>
            <a:ext cx="2295525" cy="83099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Note: HF rinse was added to the recipe after the first vertical test.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5262564" y="2571750"/>
            <a:ext cx="204786" cy="1905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71100" y="2297668"/>
            <a:ext cx="10287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9020" y="2303894"/>
            <a:ext cx="884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ERL Spec</a:t>
            </a:r>
            <a:endParaRPr lang="en-US" sz="1100" dirty="0"/>
          </a:p>
        </p:txBody>
      </p:sp>
      <p:sp>
        <p:nvSpPr>
          <p:cNvPr id="16" name="5-Point Star 15"/>
          <p:cNvSpPr/>
          <p:nvPr/>
        </p:nvSpPr>
        <p:spPr>
          <a:xfrm>
            <a:off x="7131198" y="2314575"/>
            <a:ext cx="204786" cy="1905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0945" y="2409825"/>
            <a:ext cx="896506" cy="352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1108" y="2092992"/>
            <a:ext cx="1491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ERL7-2 has been reprocessed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804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474" y="-1587"/>
            <a:ext cx="336232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3 HTC Tests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48916" y="990601"/>
            <a:ext cx="4038600" cy="159217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HTC-1: Follow vertical assembly procedure as closely as possible</a:t>
            </a:r>
          </a:p>
        </p:txBody>
      </p:sp>
      <p:pic>
        <p:nvPicPr>
          <p:cNvPr id="5" name="Content Placeholder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32576" r="23923" b="26911"/>
          <a:stretch/>
        </p:blipFill>
        <p:spPr>
          <a:xfrm>
            <a:off x="4844716" y="4463023"/>
            <a:ext cx="3886200" cy="1791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C:\Users\Nick\Documents\Cornell\Authored Papers\IPAC 2012\HTC HOM results\data_scripts\half HTC imag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37" t="14256" r="10702" b="18652"/>
          <a:stretch>
            <a:fillRect/>
          </a:stretch>
        </p:blipFill>
        <p:spPr bwMode="auto">
          <a:xfrm>
            <a:off x="4844716" y="838201"/>
            <a:ext cx="3886200" cy="17445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348916" y="2667000"/>
            <a:ext cx="4038600" cy="141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HTC-2: Include side mounted,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high power RF input coupler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48916" y="4267200"/>
            <a:ext cx="4038600" cy="1963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HTC-3: Full cryomodule assembly-high power RF input coupler and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beam line HOM loads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16" y="2641836"/>
            <a:ext cx="39052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0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7224" y="0"/>
            <a:ext cx="421957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HTC Assembly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\\SAMBA\accsrf\ERL_HTC_tests\HTC pictures\ERL7_First_Test\Cavity mounting\dscn099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91985"/>
            <a:ext cx="3462528" cy="25968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3" descr="\\SAMBA\accsrf\ERL_HTC_tests\HTC pictures\ERL7_First_Test\cold mass-VV assemble\dscn10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728" y="891985"/>
            <a:ext cx="3462528" cy="25968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\\SAMBA\accsrf\ERL_HTC_tests\HTC pictures\ERL7_First_Test\cold mass-VV assemble\DSCN10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673285"/>
            <a:ext cx="3462528" cy="25968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\\SAMBA\accsrf\ERL_HTC_tests\HTC pictures\ERL7_First_Test\Final Assembly Being Loaded on Truck\100_36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1728" y="3673285"/>
            <a:ext cx="3456020" cy="25968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36" y="34493"/>
            <a:ext cx="3699164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HTC-1 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694551"/>
            <a:ext cx="4463596" cy="2854186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2439194" y="3347606"/>
            <a:ext cx="204786" cy="1905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331748"/>
            <a:ext cx="471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of Vertical and HTC-1 test of ERL7-1</a:t>
            </a:r>
            <a:endParaRPr lang="en-US" dirty="0"/>
          </a:p>
        </p:txBody>
      </p:sp>
      <p:pic>
        <p:nvPicPr>
          <p:cNvPr id="7" name="Picture 1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365" y="1504162"/>
            <a:ext cx="4332046" cy="325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13920" y="1331748"/>
            <a:ext cx="174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HTC-1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909" y="4756727"/>
            <a:ext cx="3408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Cavity received only HPR and helium tank welding between vertical and horizontal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 significantly increased in the </a:t>
            </a:r>
            <a:r>
              <a:rPr lang="en-US" dirty="0" err="1" smtClean="0"/>
              <a:t>cryomodule</a:t>
            </a:r>
            <a:r>
              <a:rPr lang="en-US" dirty="0" smtClean="0"/>
              <a:t> compared with vertical test.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0981" y="4895226"/>
            <a:ext cx="31403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Thermal cycling caused Q</a:t>
            </a:r>
            <a:r>
              <a:rPr lang="en-US" baseline="-25000" dirty="0" smtClean="0"/>
              <a:t>0 </a:t>
            </a:r>
            <a:r>
              <a:rPr lang="en-US" dirty="0" smtClean="0"/>
              <a:t>to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Note: all cool downs are slow by vertical test standards: ~1 K/hour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94600" y="3979618"/>
            <a:ext cx="90805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27136" y="3945733"/>
            <a:ext cx="888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Cool Down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88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18" y="0"/>
            <a:ext cx="3449781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HTC-2 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" y="803216"/>
            <a:ext cx="8122170" cy="4664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9818" y="5467927"/>
            <a:ext cx="745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Cavity again met specification in the </a:t>
            </a:r>
            <a:r>
              <a:rPr lang="en-US" dirty="0" err="1" smtClean="0"/>
              <a:t>cryomodule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amounts of radiation (10 </a:t>
            </a:r>
            <a:r>
              <a:rPr lang="en-US" dirty="0" err="1" smtClean="0"/>
              <a:t>kR</a:t>
            </a:r>
            <a:r>
              <a:rPr lang="en-US" dirty="0" smtClean="0"/>
              <a:t>/</a:t>
            </a:r>
            <a:r>
              <a:rPr lang="en-US" dirty="0" err="1" smtClean="0"/>
              <a:t>hr</a:t>
            </a:r>
            <a:r>
              <a:rPr lang="en-US" dirty="0" smtClean="0"/>
              <a:t>) were seen at higher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coupler installation resulted in a field emitter that limited cavity Q</a:t>
            </a:r>
            <a:r>
              <a:rPr lang="en-US" baseline="-25000" dirty="0" smtClean="0"/>
              <a:t>0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363</Words>
  <Application>Microsoft Office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Experience with Cavity Performance: Changes from Vertical  to Cryomodule Test</vt:lpstr>
      <vt:lpstr>Motivation: The Cornell ERL</vt:lpstr>
      <vt:lpstr>Purpose of HTC Tests</vt:lpstr>
      <vt:lpstr>Cavity Fabrication and Vertical Test</vt:lpstr>
      <vt:lpstr>Vertical Test Results</vt:lpstr>
      <vt:lpstr>3 HTC Tests</vt:lpstr>
      <vt:lpstr>HTC Assembly</vt:lpstr>
      <vt:lpstr>HTC-1 Results</vt:lpstr>
      <vt:lpstr>HTC-2 Results</vt:lpstr>
      <vt:lpstr>HTC-3 Results</vt:lpstr>
      <vt:lpstr>Conclusions</vt:lpstr>
    </vt:vector>
  </TitlesOfParts>
  <Company>LEPP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Butler</dc:creator>
  <cp:lastModifiedBy>Daniel Gonnella</cp:lastModifiedBy>
  <cp:revision>25</cp:revision>
  <dcterms:created xsi:type="dcterms:W3CDTF">2013-05-03T15:34:07Z</dcterms:created>
  <dcterms:modified xsi:type="dcterms:W3CDTF">2014-03-21T20:00:21Z</dcterms:modified>
</cp:coreProperties>
</file>